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1" r:id="rId5"/>
    <p:sldId id="263" r:id="rId6"/>
    <p:sldId id="265" r:id="rId7"/>
    <p:sldId id="264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357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D387-4F61-CDCD-E3FD-9A5A6E3CD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AA0CBE-7E1D-AD1E-287E-DD482F712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6D2540-B2D2-D97C-391D-D1076400C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C482C-5D94-20C1-787D-8D9EF11601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94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760720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053328"/>
            <a:ext cx="475488" cy="66751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417320" y="6053328"/>
            <a:ext cx="374904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Author: ALi Abd EL Hamed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1417320" y="6464808"/>
            <a:ext cx="374904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endParaRPr lang="en-US" sz="1390" dirty="0"/>
          </a:p>
        </p:txBody>
      </p:sp>
      <p:sp>
        <p:nvSpPr>
          <p:cNvPr id="8" name="Text 2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4C2A6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Marketing Analysis Performance Report</a:t>
            </a:r>
            <a:endParaRPr lang="en-US" sz="6410" dirty="0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83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10681" y="5750752"/>
            <a:ext cx="6404520" cy="431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rtl="1"/>
            <a:r>
              <a:rPr lang="en-US" sz="2400" dirty="0"/>
              <a:t>does more spending actually lead to more returns?</a:t>
            </a:r>
          </a:p>
        </p:txBody>
      </p:sp>
      <p:sp>
        <p:nvSpPr>
          <p:cNvPr id="5" name="Text 1"/>
          <p:cNvSpPr/>
          <p:nvPr/>
        </p:nvSpPr>
        <p:spPr>
          <a:xfrm>
            <a:off x="910680" y="3072867"/>
            <a:ext cx="6012634" cy="4883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rtl="1"/>
            <a:r>
              <a:rPr lang="en-US" sz="2400" dirty="0"/>
              <a:t>Which type of campaign gives the best ROI?</a:t>
            </a:r>
          </a:p>
        </p:txBody>
      </p:sp>
      <p:sp>
        <p:nvSpPr>
          <p:cNvPr id="6" name="Text 2"/>
          <p:cNvSpPr/>
          <p:nvPr/>
        </p:nvSpPr>
        <p:spPr>
          <a:xfrm>
            <a:off x="910678" y="4825374"/>
            <a:ext cx="5424805" cy="431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rtl="1"/>
            <a:r>
              <a:rPr lang="en-US" sz="2400" dirty="0"/>
              <a:t> Which region has the highest revenue ?</a:t>
            </a:r>
          </a:p>
        </p:txBody>
      </p:sp>
      <p:sp>
        <p:nvSpPr>
          <p:cNvPr id="7" name="Text 3"/>
          <p:cNvSpPr/>
          <p:nvPr/>
        </p:nvSpPr>
        <p:spPr>
          <a:xfrm>
            <a:off x="692619" y="856901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4C2A66"/>
                </a:solidFill>
                <a:latin typeface="思源宋体-思源宋体-Heavy" pitchFamily="34" charset="0"/>
                <a:ea typeface="思源宋体-思源宋体-Heavy" pitchFamily="34" charset="-122"/>
              </a:rPr>
              <a:t>Questions</a:t>
            </a:r>
            <a:endParaRPr lang="en-US" sz="641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C3CEB5FA-8F87-68C9-5AA5-67F867356DCC}"/>
              </a:ext>
            </a:extLst>
          </p:cNvPr>
          <p:cNvSpPr/>
          <p:nvPr/>
        </p:nvSpPr>
        <p:spPr>
          <a:xfrm>
            <a:off x="910680" y="3939831"/>
            <a:ext cx="6012634" cy="4883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rtl="1"/>
            <a:r>
              <a:rPr lang="en-US" sz="2400" dirty="0"/>
              <a:t>Which campaign Name  gives the best ROI?</a:t>
            </a: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2A0F5995-8F40-6B09-3EC4-10C01A895E1C}"/>
              </a:ext>
            </a:extLst>
          </p:cNvPr>
          <p:cNvSpPr/>
          <p:nvPr/>
        </p:nvSpPr>
        <p:spPr>
          <a:xfrm>
            <a:off x="8294918" y="3474719"/>
            <a:ext cx="5521666" cy="3577009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8010"/>
              </a:lnSpc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94283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956" y="0"/>
            <a:ext cx="5083444" cy="894283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687628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911096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608576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96696" y="690372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E2E2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1609344" y="7415784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Meanwhile, traditional media like TV ads delivered significantly lower returns (ROI: %50.6).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1609344" y="5586984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Search Engine Ads → ROI: 87.8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1609344" y="4645152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D2E5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Top-performing Channels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996696" y="19293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E2E2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1609344" y="1938528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D2E5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Financial Metrics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1609344" y="3758184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Conversion Rate: 10.18%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996696" y="462686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E2E2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832104" y="64922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4C2A6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Overview</a:t>
            </a:r>
            <a:endParaRPr lang="en-US" sz="4640" dirty="0"/>
          </a:p>
        </p:txBody>
      </p:sp>
      <p:sp>
        <p:nvSpPr>
          <p:cNvPr id="16" name="Text 9"/>
          <p:cNvSpPr/>
          <p:nvPr/>
        </p:nvSpPr>
        <p:spPr>
          <a:xfrm>
            <a:off x="1609344" y="6912864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D2E5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Traditional Media Performance</a:t>
            </a:r>
            <a:endParaRPr lang="en-US" sz="2320" dirty="0"/>
          </a:p>
        </p:txBody>
      </p:sp>
      <p:sp>
        <p:nvSpPr>
          <p:cNvPr id="17" name="Text 10"/>
          <p:cNvSpPr/>
          <p:nvPr/>
        </p:nvSpPr>
        <p:spPr>
          <a:xfrm>
            <a:off x="1609344" y="2450592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Total Spend: $25.69M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609344" y="5148072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Influencer Marketing → ROI: 137.5 ✅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1609344" y="3319272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Average ROI: 0.68</a:t>
            </a:r>
            <a:endParaRPr lang="en-US" sz="1850" dirty="0"/>
          </a:p>
        </p:txBody>
      </p:sp>
      <p:sp>
        <p:nvSpPr>
          <p:cNvPr id="20" name="Text 13"/>
          <p:cNvSpPr/>
          <p:nvPr/>
        </p:nvSpPr>
        <p:spPr>
          <a:xfrm>
            <a:off x="1609344" y="2880360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Total Revenue: $42.54M</a:t>
            </a:r>
            <a:endParaRPr lang="en-US" sz="1850" dirty="0"/>
          </a:p>
        </p:txBody>
      </p:sp>
      <p:sp>
        <p:nvSpPr>
          <p:cNvPr id="21" name="Text 14"/>
          <p:cNvSpPr/>
          <p:nvPr/>
        </p:nvSpPr>
        <p:spPr>
          <a:xfrm>
            <a:off x="1609344" y="6025896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Social Media Ads → ROI: 88.0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590288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400" b="1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Africa</a:t>
            </a:r>
            <a:r>
              <a:rPr lang="en-US" sz="240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and </a:t>
            </a:r>
            <a:r>
              <a:rPr lang="en-US" sz="2400" b="1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Asia</a:t>
            </a:r>
            <a:r>
              <a:rPr lang="en-US" sz="240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showed strong revenue relative to spend  highlighting </a:t>
            </a:r>
            <a:r>
              <a:rPr lang="en-US" sz="2400" b="1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great potential for expansion</a:t>
            </a:r>
            <a:r>
              <a:rPr lang="en-US" sz="240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.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4C2A6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Performance by Region</a:t>
            </a:r>
            <a:endParaRPr lang="en-US" sz="464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70332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769864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736592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96696" y="373075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E2E2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1609344" y="4773168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Rethink investment in traditional media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996696" y="578815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E2E2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832104" y="1719072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4C2A6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Strategic Recommendations</a:t>
            </a:r>
            <a:endParaRPr lang="en-US" sz="4640" dirty="0"/>
          </a:p>
        </p:txBody>
      </p:sp>
      <p:sp>
        <p:nvSpPr>
          <p:cNvPr id="11" name="Text 4"/>
          <p:cNvSpPr/>
          <p:nvPr/>
        </p:nvSpPr>
        <p:spPr>
          <a:xfrm>
            <a:off x="1609344" y="3739896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Double down on high-ROI digital strategies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996696" y="47640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E2E2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1609344" y="5806440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Explore untapped regional opportunities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4FAE-9255-BF94-C975-F29DCCCAE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46F9B44-FE84-0F7A-CF3D-BB7786553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94071FAB-B9BC-BE35-EB0B-DB8A2B810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F43D3-96C8-8CEB-D2C5-B721601C2B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072" t="14069" r="10625" b="6714"/>
          <a:stretch>
            <a:fillRect/>
          </a:stretch>
        </p:blipFill>
        <p:spPr>
          <a:xfrm>
            <a:off x="391886" y="130629"/>
            <a:ext cx="13993585" cy="792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86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4C2A6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168</Words>
  <Application>Microsoft Office PowerPoint</Application>
  <PresentationFormat>Custom</PresentationFormat>
  <Paragraphs>39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思源宋体-思源宋体-Heavy</vt:lpstr>
      <vt:lpstr>思源黑体-思源黑体-Regular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ALI ABDEL HAMID</cp:lastModifiedBy>
  <cp:revision>8</cp:revision>
  <dcterms:created xsi:type="dcterms:W3CDTF">2025-07-18T12:21:22Z</dcterms:created>
  <dcterms:modified xsi:type="dcterms:W3CDTF">2025-07-18T15:04:40Z</dcterms:modified>
</cp:coreProperties>
</file>